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4F18A7-F567-4828-A88F-DC3926F671E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FFED994-2705-4427-A995-529A69EBF6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84E9E1C2-EA98-4BC6-ADE4-8E21E1C1565A}"/>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5" name="Tijdelijke aanduiding voor voettekst 4">
            <a:extLst>
              <a:ext uri="{FF2B5EF4-FFF2-40B4-BE49-F238E27FC236}">
                <a16:creationId xmlns:a16="http://schemas.microsoft.com/office/drawing/2014/main" id="{7A4A1165-4CCC-475F-80D4-500CF839CF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6B5F51C-6BEF-4462-8CD2-B8949A896040}"/>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570134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C7C7B8-110C-4548-89C9-ABB410146D8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274DAAE-86F7-4DC6-BFA4-E7EB056E8B8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843ED1F-15B3-4737-AB17-F4644B135D70}"/>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5" name="Tijdelijke aanduiding voor voettekst 4">
            <a:extLst>
              <a:ext uri="{FF2B5EF4-FFF2-40B4-BE49-F238E27FC236}">
                <a16:creationId xmlns:a16="http://schemas.microsoft.com/office/drawing/2014/main" id="{DCB06C50-2528-4F25-AA9B-D09E4C40A7E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5C562AA-0408-445C-AC0A-C390AF2A49AF}"/>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114757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828C5FE-8996-4A02-9BBF-C92882F72A4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DF5DC24-8570-44D7-B575-EBD3052F5AA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CF4B757-BCEF-4C2F-9D64-2BC3BEDD6BAB}"/>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5" name="Tijdelijke aanduiding voor voettekst 4">
            <a:extLst>
              <a:ext uri="{FF2B5EF4-FFF2-40B4-BE49-F238E27FC236}">
                <a16:creationId xmlns:a16="http://schemas.microsoft.com/office/drawing/2014/main" id="{97A58837-1F2F-4F12-BB05-8DFFA18423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091A46B-B361-4931-ACAD-0598D397BAC7}"/>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3828889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C8D517-E5E7-497D-9A2D-966D21C9E93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0C1D506-EFA7-4638-A919-F255862F036E}"/>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A0A6876-8250-49B1-BA20-28799087804C}"/>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5" name="Tijdelijke aanduiding voor voettekst 4">
            <a:extLst>
              <a:ext uri="{FF2B5EF4-FFF2-40B4-BE49-F238E27FC236}">
                <a16:creationId xmlns:a16="http://schemas.microsoft.com/office/drawing/2014/main" id="{C8189C42-1429-48AA-BE70-3116619883D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DBDB92-A9C4-405D-B9CB-97233D2B9A40}"/>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269034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4725ED-AF9E-47FF-B6D5-BAF9D0059888}"/>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B96BBAA-E292-4CBF-A8E7-3FD7C1F5A2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DED750E-B52E-4EA7-83A3-EB5986C3FB8A}"/>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5" name="Tijdelijke aanduiding voor voettekst 4">
            <a:extLst>
              <a:ext uri="{FF2B5EF4-FFF2-40B4-BE49-F238E27FC236}">
                <a16:creationId xmlns:a16="http://schemas.microsoft.com/office/drawing/2014/main" id="{BDE34313-9871-4A6F-9032-5CB37460D99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CEFDB7A-36A6-4ACE-A2B9-CCC4E09CC77D}"/>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239126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3ACB7-806C-401A-9CB7-AE81C99D70C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E6BF3B2A-EE40-44E0-A59D-DA844987E4F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9DF49D0-311D-4148-9184-A3E49A3D7CD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7539DB1-02E9-449C-A508-32AD9A81EB61}"/>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6" name="Tijdelijke aanduiding voor voettekst 5">
            <a:extLst>
              <a:ext uri="{FF2B5EF4-FFF2-40B4-BE49-F238E27FC236}">
                <a16:creationId xmlns:a16="http://schemas.microsoft.com/office/drawing/2014/main" id="{87DA09DF-B615-4186-B43E-8B837F4E4CE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924D759-C708-402F-A5D4-447D98E507BD}"/>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1434439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F59AC1-ABBC-4958-831F-F7F361784C2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9DA9E0C8-9424-498C-835C-ADAA8B451A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A0CCB39-440A-4D72-B913-6529F20B91D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EA4A10A-02A1-4499-BE8D-C2EE8B3241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86D3C74-87A8-494C-8440-AB67BCC54E8F}"/>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A826EDA3-6691-43E9-A533-5D1717A64C8B}"/>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8" name="Tijdelijke aanduiding voor voettekst 7">
            <a:extLst>
              <a:ext uri="{FF2B5EF4-FFF2-40B4-BE49-F238E27FC236}">
                <a16:creationId xmlns:a16="http://schemas.microsoft.com/office/drawing/2014/main" id="{52FBB1E2-2E46-4B9F-9A62-06AC5F331BC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DCDCAC4-855C-455D-966E-3E4E15501789}"/>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343373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D548FC-EA0C-4771-97BD-9821D87F24D5}"/>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44A4D48C-0EC1-4478-A695-9A8724356A28}"/>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4" name="Tijdelijke aanduiding voor voettekst 3">
            <a:extLst>
              <a:ext uri="{FF2B5EF4-FFF2-40B4-BE49-F238E27FC236}">
                <a16:creationId xmlns:a16="http://schemas.microsoft.com/office/drawing/2014/main" id="{15670F36-1933-49C3-B8A3-0008D6D94439}"/>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925DC6F-A27F-4C22-AE6F-2B2F66497EED}"/>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973443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463C2905-9AA8-4D46-AE2F-131CF0EA858E}"/>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3" name="Tijdelijke aanduiding voor voettekst 2">
            <a:extLst>
              <a:ext uri="{FF2B5EF4-FFF2-40B4-BE49-F238E27FC236}">
                <a16:creationId xmlns:a16="http://schemas.microsoft.com/office/drawing/2014/main" id="{AC8B8D6A-F0D5-4441-84E6-1633B3CAE24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FEC86351-F5E7-438E-8D8A-081211EACC2E}"/>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2554798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7F6566-721F-46E7-B936-BB9B31A3ABA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1FA45C9-6FE9-4B58-8BC0-F8C3149D72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C3A578D-AD30-4A95-844F-F98E51753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4FAFF45-6ADB-4EB2-8C39-9DF09B2B9F20}"/>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6" name="Tijdelijke aanduiding voor voettekst 5">
            <a:extLst>
              <a:ext uri="{FF2B5EF4-FFF2-40B4-BE49-F238E27FC236}">
                <a16:creationId xmlns:a16="http://schemas.microsoft.com/office/drawing/2014/main" id="{A9F26013-DEC1-4863-BAB5-9891BC7E568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4C1E4A3-CD46-4DE4-ACA1-F7749216CFF5}"/>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91388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474511-819D-4B1A-AB36-4AEB5208FE2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179C126B-DD81-4245-8BB2-C79D5AC4F4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A8C3A009-80B5-432B-8134-67FD38077C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0279671-3F0E-4EC0-9A8A-CA3AB049D022}"/>
              </a:ext>
            </a:extLst>
          </p:cNvPr>
          <p:cNvSpPr>
            <a:spLocks noGrp="1"/>
          </p:cNvSpPr>
          <p:nvPr>
            <p:ph type="dt" sz="half" idx="10"/>
          </p:nvPr>
        </p:nvSpPr>
        <p:spPr/>
        <p:txBody>
          <a:bodyPr/>
          <a:lstStyle/>
          <a:p>
            <a:fld id="{686FCCFF-3031-48AE-8865-76EE65FAF5C8}" type="datetimeFigureOut">
              <a:rPr lang="nl-NL" smtClean="0"/>
              <a:t>26-11-2020</a:t>
            </a:fld>
            <a:endParaRPr lang="nl-NL"/>
          </a:p>
        </p:txBody>
      </p:sp>
      <p:sp>
        <p:nvSpPr>
          <p:cNvPr id="6" name="Tijdelijke aanduiding voor voettekst 5">
            <a:extLst>
              <a:ext uri="{FF2B5EF4-FFF2-40B4-BE49-F238E27FC236}">
                <a16:creationId xmlns:a16="http://schemas.microsoft.com/office/drawing/2014/main" id="{5D4457E9-10EA-4CC0-A906-8E2816B0536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739578D-84CB-4AD0-BF6E-498D79A32210}"/>
              </a:ext>
            </a:extLst>
          </p:cNvPr>
          <p:cNvSpPr>
            <a:spLocks noGrp="1"/>
          </p:cNvSpPr>
          <p:nvPr>
            <p:ph type="sldNum" sz="quarter" idx="12"/>
          </p:nvPr>
        </p:nvSpPr>
        <p:spPr/>
        <p:txBody>
          <a:bodyPr/>
          <a:lstStyle/>
          <a:p>
            <a:fld id="{8EE947E4-606B-4D51-BFFA-589667190D56}" type="slidenum">
              <a:rPr lang="nl-NL" smtClean="0"/>
              <a:t>‹nr.›</a:t>
            </a:fld>
            <a:endParaRPr lang="nl-NL"/>
          </a:p>
        </p:txBody>
      </p:sp>
    </p:spTree>
    <p:extLst>
      <p:ext uri="{BB962C8B-B14F-4D97-AF65-F5344CB8AC3E}">
        <p14:creationId xmlns:p14="http://schemas.microsoft.com/office/powerpoint/2010/main" val="840674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EBE3550-54B6-4FDA-9C27-0B15241CA5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363638F-0D92-47D3-A9B6-A01A93846C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5DAC287-D6A0-4417-84BB-F1D4AF07E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FCCFF-3031-48AE-8865-76EE65FAF5C8}" type="datetimeFigureOut">
              <a:rPr lang="nl-NL" smtClean="0"/>
              <a:t>26-11-2020</a:t>
            </a:fld>
            <a:endParaRPr lang="nl-NL"/>
          </a:p>
        </p:txBody>
      </p:sp>
      <p:sp>
        <p:nvSpPr>
          <p:cNvPr id="5" name="Tijdelijke aanduiding voor voettekst 4">
            <a:extLst>
              <a:ext uri="{FF2B5EF4-FFF2-40B4-BE49-F238E27FC236}">
                <a16:creationId xmlns:a16="http://schemas.microsoft.com/office/drawing/2014/main" id="{31ED1F5E-767B-44A7-A29A-6F7C482D74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50FA56C-825E-4F77-B9FC-E15A27CC89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947E4-606B-4D51-BFFA-589667190D56}" type="slidenum">
              <a:rPr lang="nl-NL" smtClean="0"/>
              <a:t>‹nr.›</a:t>
            </a:fld>
            <a:endParaRPr lang="nl-NL"/>
          </a:p>
        </p:txBody>
      </p:sp>
    </p:spTree>
    <p:extLst>
      <p:ext uri="{BB962C8B-B14F-4D97-AF65-F5344CB8AC3E}">
        <p14:creationId xmlns:p14="http://schemas.microsoft.com/office/powerpoint/2010/main" val="2252889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zorgwijzer.nl/vergoeding/psychologi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Ondertitel 2">
            <a:extLst>
              <a:ext uri="{FF2B5EF4-FFF2-40B4-BE49-F238E27FC236}">
                <a16:creationId xmlns:a16="http://schemas.microsoft.com/office/drawing/2014/main" id="{2B423E1F-384B-4063-AB05-5298474D98B8}"/>
              </a:ext>
            </a:extLst>
          </p:cNvPr>
          <p:cNvSpPr>
            <a:spLocks noGrp="1"/>
          </p:cNvSpPr>
          <p:nvPr>
            <p:ph type="subTitle" idx="1"/>
          </p:nvPr>
        </p:nvSpPr>
        <p:spPr>
          <a:xfrm>
            <a:off x="4439633" y="4518923"/>
            <a:ext cx="3312734" cy="1141851"/>
          </a:xfrm>
          <a:noFill/>
        </p:spPr>
        <p:txBody>
          <a:bodyPr>
            <a:normAutofit/>
          </a:bodyPr>
          <a:lstStyle/>
          <a:p>
            <a:r>
              <a:rPr lang="nl-NL" sz="1000" dirty="0">
                <a:solidFill>
                  <a:srgbClr val="080808"/>
                </a:solidFill>
              </a:rPr>
              <a:t>Bron: https://www.psychologievandaag.nl/in-therapie/wat-is-de-dsm/</a:t>
            </a:r>
          </a:p>
        </p:txBody>
      </p:sp>
      <p:sp>
        <p:nvSpPr>
          <p:cNvPr id="2" name="Titel 1">
            <a:extLst>
              <a:ext uri="{FF2B5EF4-FFF2-40B4-BE49-F238E27FC236}">
                <a16:creationId xmlns:a16="http://schemas.microsoft.com/office/drawing/2014/main" id="{E10B2F8F-C756-4A75-BA32-64A96D07EE86}"/>
              </a:ext>
            </a:extLst>
          </p:cNvPr>
          <p:cNvSpPr>
            <a:spLocks noGrp="1"/>
          </p:cNvSpPr>
          <p:nvPr>
            <p:ph type="ctrTitle"/>
          </p:nvPr>
        </p:nvSpPr>
        <p:spPr>
          <a:xfrm>
            <a:off x="3204642" y="2353641"/>
            <a:ext cx="5782716" cy="2150719"/>
          </a:xfrm>
          <a:noFill/>
        </p:spPr>
        <p:txBody>
          <a:bodyPr anchor="ctr">
            <a:normAutofit/>
          </a:bodyPr>
          <a:lstStyle/>
          <a:p>
            <a:r>
              <a:rPr lang="nl-NL" sz="3600" dirty="0">
                <a:solidFill>
                  <a:srgbClr val="080808"/>
                </a:solidFill>
              </a:rPr>
              <a:t>DSM</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89676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5AFAC-CE36-4211-8CE9-4AC72DA097F0}"/>
              </a:ext>
            </a:extLst>
          </p:cNvPr>
          <p:cNvSpPr>
            <a:spLocks noGrp="1"/>
          </p:cNvSpPr>
          <p:nvPr>
            <p:ph type="title"/>
          </p:nvPr>
        </p:nvSpPr>
        <p:spPr/>
        <p:txBody>
          <a:bodyPr/>
          <a:lstStyle/>
          <a:p>
            <a:r>
              <a:rPr lang="nl-NL" dirty="0"/>
              <a:t>Wat betekent DSM?</a:t>
            </a:r>
            <a:br>
              <a:rPr lang="nl-NL" dirty="0"/>
            </a:br>
            <a:endParaRPr lang="nl-NL" dirty="0"/>
          </a:p>
        </p:txBody>
      </p:sp>
      <p:sp>
        <p:nvSpPr>
          <p:cNvPr id="3" name="Tijdelijke aanduiding voor inhoud 2">
            <a:extLst>
              <a:ext uri="{FF2B5EF4-FFF2-40B4-BE49-F238E27FC236}">
                <a16:creationId xmlns:a16="http://schemas.microsoft.com/office/drawing/2014/main" id="{7A6F978F-F03B-4442-BF06-4161E784F0DC}"/>
              </a:ext>
            </a:extLst>
          </p:cNvPr>
          <p:cNvSpPr>
            <a:spLocks noGrp="1"/>
          </p:cNvSpPr>
          <p:nvPr>
            <p:ph idx="1"/>
          </p:nvPr>
        </p:nvSpPr>
        <p:spPr/>
        <p:txBody>
          <a:bodyPr/>
          <a:lstStyle/>
          <a:p>
            <a:pPr marL="0" indent="0">
              <a:buNone/>
            </a:pPr>
            <a:endParaRPr lang="nl-NL" b="0" i="0" dirty="0">
              <a:solidFill>
                <a:srgbClr val="444444"/>
              </a:solidFill>
              <a:effectLst/>
              <a:latin typeface="Livvic"/>
            </a:endParaRPr>
          </a:p>
          <a:p>
            <a:pPr marL="0" indent="0">
              <a:buNone/>
            </a:pPr>
            <a:r>
              <a:rPr lang="nl-NL" b="0" i="0" dirty="0">
                <a:solidFill>
                  <a:srgbClr val="444444"/>
                </a:solidFill>
                <a:effectLst/>
                <a:latin typeface="Livvic"/>
              </a:rPr>
              <a:t>DSM is een afkorting van </a:t>
            </a:r>
            <a:r>
              <a:rPr lang="nl-NL" b="0" i="0" dirty="0" err="1">
                <a:solidFill>
                  <a:srgbClr val="444444"/>
                </a:solidFill>
                <a:effectLst/>
                <a:latin typeface="Livvic"/>
              </a:rPr>
              <a:t>Diagnostic</a:t>
            </a:r>
            <a:r>
              <a:rPr lang="nl-NL" b="0" i="0" dirty="0">
                <a:solidFill>
                  <a:srgbClr val="444444"/>
                </a:solidFill>
                <a:effectLst/>
                <a:latin typeface="Livvic"/>
              </a:rPr>
              <a:t> </a:t>
            </a:r>
            <a:r>
              <a:rPr lang="nl-NL" b="0" i="0" dirty="0" err="1">
                <a:solidFill>
                  <a:srgbClr val="444444"/>
                </a:solidFill>
                <a:effectLst/>
                <a:latin typeface="Livvic"/>
              </a:rPr>
              <a:t>and</a:t>
            </a:r>
            <a:r>
              <a:rPr lang="nl-NL" b="0" i="0" dirty="0">
                <a:solidFill>
                  <a:srgbClr val="444444"/>
                </a:solidFill>
                <a:effectLst/>
                <a:latin typeface="Livvic"/>
              </a:rPr>
              <a:t> Statistical Manual of </a:t>
            </a:r>
            <a:r>
              <a:rPr lang="nl-NL" b="0" i="0" dirty="0" err="1">
                <a:solidFill>
                  <a:srgbClr val="444444"/>
                </a:solidFill>
                <a:effectLst/>
                <a:latin typeface="Livvic"/>
              </a:rPr>
              <a:t>Mental</a:t>
            </a:r>
            <a:r>
              <a:rPr lang="nl-NL" b="0" i="0" dirty="0">
                <a:solidFill>
                  <a:srgbClr val="444444"/>
                </a:solidFill>
                <a:effectLst/>
                <a:latin typeface="Livvic"/>
              </a:rPr>
              <a:t> Disorders. </a:t>
            </a:r>
          </a:p>
          <a:p>
            <a:pPr marL="0" indent="0">
              <a:buNone/>
            </a:pPr>
            <a:endParaRPr lang="nl-NL" dirty="0">
              <a:solidFill>
                <a:srgbClr val="444444"/>
              </a:solidFill>
              <a:latin typeface="Livvic"/>
            </a:endParaRPr>
          </a:p>
          <a:p>
            <a:pPr marL="0" indent="0">
              <a:buNone/>
            </a:pPr>
            <a:r>
              <a:rPr lang="nl-NL" dirty="0">
                <a:solidFill>
                  <a:srgbClr val="444444"/>
                </a:solidFill>
                <a:latin typeface="Livvic"/>
              </a:rPr>
              <a:t>Een handboek eigenlijk, waarin een classificatiesysteem is opgenomen.</a:t>
            </a:r>
          </a:p>
          <a:p>
            <a:pPr marL="0" indent="0">
              <a:buNone/>
            </a:pPr>
            <a:endParaRPr lang="nl-NL" b="0" i="0" dirty="0">
              <a:solidFill>
                <a:srgbClr val="444444"/>
              </a:solidFill>
              <a:effectLst/>
              <a:latin typeface="Livvic"/>
            </a:endParaRPr>
          </a:p>
          <a:p>
            <a:pPr marL="0" indent="0">
              <a:buNone/>
            </a:pPr>
            <a:r>
              <a:rPr lang="nl-NL" b="0" i="0" dirty="0">
                <a:solidFill>
                  <a:srgbClr val="444444"/>
                </a:solidFill>
                <a:effectLst/>
                <a:latin typeface="Livvic"/>
              </a:rPr>
              <a:t>Het bevat een overzicht van alle psychische en psychiatrische stoornissen.</a:t>
            </a:r>
          </a:p>
        </p:txBody>
      </p:sp>
      <p:pic>
        <p:nvPicPr>
          <p:cNvPr id="4" name="Afbeelding 3">
            <a:extLst>
              <a:ext uri="{FF2B5EF4-FFF2-40B4-BE49-F238E27FC236}">
                <a16:creationId xmlns:a16="http://schemas.microsoft.com/office/drawing/2014/main" id="{4ECCA397-323F-4E76-AA5E-3D701847F94C}"/>
              </a:ext>
            </a:extLst>
          </p:cNvPr>
          <p:cNvPicPr>
            <a:picLocks noChangeAspect="1"/>
          </p:cNvPicPr>
          <p:nvPr/>
        </p:nvPicPr>
        <p:blipFill>
          <a:blip r:embed="rId2"/>
          <a:stretch>
            <a:fillRect/>
          </a:stretch>
        </p:blipFill>
        <p:spPr>
          <a:xfrm>
            <a:off x="10096500" y="267308"/>
            <a:ext cx="1257300" cy="1809750"/>
          </a:xfrm>
          <a:prstGeom prst="rect">
            <a:avLst/>
          </a:prstGeom>
        </p:spPr>
      </p:pic>
    </p:spTree>
    <p:extLst>
      <p:ext uri="{BB962C8B-B14F-4D97-AF65-F5344CB8AC3E}">
        <p14:creationId xmlns:p14="http://schemas.microsoft.com/office/powerpoint/2010/main" val="2012388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65040A-A5AE-4537-9BFA-B2980FFA51CE}"/>
              </a:ext>
            </a:extLst>
          </p:cNvPr>
          <p:cNvSpPr>
            <a:spLocks noGrp="1"/>
          </p:cNvSpPr>
          <p:nvPr>
            <p:ph type="title"/>
          </p:nvPr>
        </p:nvSpPr>
        <p:spPr>
          <a:xfrm>
            <a:off x="1695634" y="365125"/>
            <a:ext cx="9658165" cy="132025"/>
          </a:xfrm>
        </p:spPr>
        <p:txBody>
          <a:bodyPr>
            <a:normAutofit fontScale="90000"/>
          </a:bodyPr>
          <a:lstStyle/>
          <a:p>
            <a:endParaRPr lang="nl-NL" dirty="0"/>
          </a:p>
        </p:txBody>
      </p:sp>
      <p:sp>
        <p:nvSpPr>
          <p:cNvPr id="3" name="Tijdelijke aanduiding voor inhoud 2">
            <a:extLst>
              <a:ext uri="{FF2B5EF4-FFF2-40B4-BE49-F238E27FC236}">
                <a16:creationId xmlns:a16="http://schemas.microsoft.com/office/drawing/2014/main" id="{2C7B1A3E-3D2F-4F85-B593-F9BCFC6966E9}"/>
              </a:ext>
            </a:extLst>
          </p:cNvPr>
          <p:cNvSpPr>
            <a:spLocks noGrp="1"/>
          </p:cNvSpPr>
          <p:nvPr>
            <p:ph idx="1"/>
          </p:nvPr>
        </p:nvSpPr>
        <p:spPr>
          <a:xfrm>
            <a:off x="838200" y="1012054"/>
            <a:ext cx="10515600" cy="5164909"/>
          </a:xfrm>
        </p:spPr>
        <p:txBody>
          <a:bodyPr>
            <a:normAutofit/>
          </a:bodyPr>
          <a:lstStyle/>
          <a:p>
            <a:pPr marL="0" indent="0">
              <a:buNone/>
            </a:pPr>
            <a:r>
              <a:rPr lang="nl-NL" b="0" i="0" dirty="0">
                <a:solidFill>
                  <a:srgbClr val="444444"/>
                </a:solidFill>
                <a:effectLst/>
                <a:latin typeface="Livvic"/>
              </a:rPr>
              <a:t>Als de zorgvrager bij een psycholoog of psychiater komt, zal deze een </a:t>
            </a:r>
            <a:r>
              <a:rPr lang="nl-NL" b="0" i="0" dirty="0">
                <a:solidFill>
                  <a:srgbClr val="7030A0"/>
                </a:solidFill>
                <a:effectLst/>
                <a:latin typeface="Livvic"/>
              </a:rPr>
              <a:t>DSM-classificatie</a:t>
            </a:r>
            <a:r>
              <a:rPr lang="nl-NL" b="0" i="0" dirty="0">
                <a:solidFill>
                  <a:srgbClr val="444444"/>
                </a:solidFill>
                <a:effectLst/>
                <a:latin typeface="Livvic"/>
              </a:rPr>
              <a:t> afgeven, aan de hand van zijn gestelde diagnose.  </a:t>
            </a:r>
            <a:endParaRPr lang="nl-NL" dirty="0"/>
          </a:p>
          <a:p>
            <a:pPr marL="0" indent="0">
              <a:buNone/>
            </a:pPr>
            <a:endParaRPr lang="nl-NL" dirty="0"/>
          </a:p>
          <a:p>
            <a:pPr marL="0" indent="0">
              <a:buNone/>
            </a:pPr>
            <a:r>
              <a:rPr lang="nl-NL" dirty="0"/>
              <a:t>Een psycholoog of psychiater vat de </a:t>
            </a:r>
            <a:r>
              <a:rPr lang="nl-NL" dirty="0">
                <a:solidFill>
                  <a:srgbClr val="7030A0"/>
                </a:solidFill>
              </a:rPr>
              <a:t>diagnose </a:t>
            </a:r>
            <a:r>
              <a:rPr lang="nl-NL" dirty="0"/>
              <a:t>samen in een beschrijving van de symptomen, gedragingen en klachten, die de zorgvrager aangeeft. Dit is volledig afgestemd op die ene zorgvrager. Er zijn altijd verschillen per zorgvrager in het psychisch lijden. De ene zorgvrager heeft andere klachten vanwege bijvoorbeeld een depressie, dan de andere zorgvrager. </a:t>
            </a:r>
          </a:p>
          <a:p>
            <a:pPr marL="0" indent="0">
              <a:buNone/>
            </a:pPr>
            <a:endParaRPr lang="nl-NL" dirty="0"/>
          </a:p>
          <a:p>
            <a:pPr marL="0" indent="0">
              <a:buNone/>
            </a:pPr>
            <a:r>
              <a:rPr lang="nl-NL" dirty="0"/>
              <a:t>Kennen jullie daarvan praktijkvoorbeelden? </a:t>
            </a:r>
          </a:p>
          <a:p>
            <a:pPr marL="0" indent="0">
              <a:buNone/>
            </a:pPr>
            <a:endParaRPr lang="nl-NL" dirty="0"/>
          </a:p>
        </p:txBody>
      </p:sp>
    </p:spTree>
    <p:extLst>
      <p:ext uri="{BB962C8B-B14F-4D97-AF65-F5344CB8AC3E}">
        <p14:creationId xmlns:p14="http://schemas.microsoft.com/office/powerpoint/2010/main" val="994514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ED923-D8E7-426C-A4BB-1F9A324546F7}"/>
              </a:ext>
            </a:extLst>
          </p:cNvPr>
          <p:cNvSpPr>
            <a:spLocks noGrp="1"/>
          </p:cNvSpPr>
          <p:nvPr>
            <p:ph type="title"/>
          </p:nvPr>
        </p:nvSpPr>
        <p:spPr>
          <a:xfrm>
            <a:off x="1953087" y="365126"/>
            <a:ext cx="9400712" cy="611418"/>
          </a:xfrm>
        </p:spPr>
        <p:txBody>
          <a:bodyPr>
            <a:normAutofit fontScale="90000"/>
          </a:bodyPr>
          <a:lstStyle/>
          <a:p>
            <a:endParaRPr lang="nl-NL" dirty="0"/>
          </a:p>
        </p:txBody>
      </p:sp>
      <p:sp>
        <p:nvSpPr>
          <p:cNvPr id="3" name="Tijdelijke aanduiding voor inhoud 2">
            <a:extLst>
              <a:ext uri="{FF2B5EF4-FFF2-40B4-BE49-F238E27FC236}">
                <a16:creationId xmlns:a16="http://schemas.microsoft.com/office/drawing/2014/main" id="{F05471D0-F4AE-4FC1-AAC7-833FA0F22048}"/>
              </a:ext>
            </a:extLst>
          </p:cNvPr>
          <p:cNvSpPr>
            <a:spLocks noGrp="1"/>
          </p:cNvSpPr>
          <p:nvPr>
            <p:ph idx="1"/>
          </p:nvPr>
        </p:nvSpPr>
        <p:spPr>
          <a:xfrm>
            <a:off x="838200" y="1282316"/>
            <a:ext cx="10515600" cy="4894647"/>
          </a:xfrm>
        </p:spPr>
        <p:txBody>
          <a:bodyPr/>
          <a:lstStyle/>
          <a:p>
            <a:pPr marL="0" indent="0">
              <a:buNone/>
            </a:pPr>
            <a:r>
              <a:rPr lang="nl-NL" b="0" i="0" dirty="0">
                <a:solidFill>
                  <a:srgbClr val="444444"/>
                </a:solidFill>
                <a:effectLst/>
                <a:latin typeface="Livvic"/>
              </a:rPr>
              <a:t>In de medische wereld is dat anders. Je kunt bijvoorbeeld prima zeggen of iemand wel of niet zijn arm heeft gebroken. Maar als het gaat om de vraag of iemand een depressie heeft, wordt het al een veel grijzer gebied.</a:t>
            </a:r>
            <a:endParaRPr lang="nl-NL" dirty="0"/>
          </a:p>
          <a:p>
            <a:endParaRPr lang="nl-NL" dirty="0"/>
          </a:p>
        </p:txBody>
      </p:sp>
      <p:pic>
        <p:nvPicPr>
          <p:cNvPr id="4" name="Afbeelding 3">
            <a:extLst>
              <a:ext uri="{FF2B5EF4-FFF2-40B4-BE49-F238E27FC236}">
                <a16:creationId xmlns:a16="http://schemas.microsoft.com/office/drawing/2014/main" id="{438AAD0D-5AF1-468F-BD2D-93B9968929EE}"/>
              </a:ext>
            </a:extLst>
          </p:cNvPr>
          <p:cNvPicPr>
            <a:picLocks noChangeAspect="1"/>
          </p:cNvPicPr>
          <p:nvPr/>
        </p:nvPicPr>
        <p:blipFill>
          <a:blip r:embed="rId2"/>
          <a:stretch>
            <a:fillRect/>
          </a:stretch>
        </p:blipFill>
        <p:spPr>
          <a:xfrm>
            <a:off x="3372741" y="3709066"/>
            <a:ext cx="2246823" cy="3011206"/>
          </a:xfrm>
          <a:prstGeom prst="rect">
            <a:avLst/>
          </a:prstGeom>
        </p:spPr>
      </p:pic>
      <p:pic>
        <p:nvPicPr>
          <p:cNvPr id="5" name="Afbeelding 4">
            <a:extLst>
              <a:ext uri="{FF2B5EF4-FFF2-40B4-BE49-F238E27FC236}">
                <a16:creationId xmlns:a16="http://schemas.microsoft.com/office/drawing/2014/main" id="{4F3B5213-3BF1-4E5D-8001-0598D2FD52E8}"/>
              </a:ext>
            </a:extLst>
          </p:cNvPr>
          <p:cNvPicPr>
            <a:picLocks noChangeAspect="1"/>
          </p:cNvPicPr>
          <p:nvPr/>
        </p:nvPicPr>
        <p:blipFill>
          <a:blip r:embed="rId3"/>
          <a:stretch>
            <a:fillRect/>
          </a:stretch>
        </p:blipFill>
        <p:spPr>
          <a:xfrm>
            <a:off x="5672950" y="4611590"/>
            <a:ext cx="2813732" cy="2108682"/>
          </a:xfrm>
          <a:prstGeom prst="rect">
            <a:avLst/>
          </a:prstGeom>
        </p:spPr>
      </p:pic>
    </p:spTree>
    <p:extLst>
      <p:ext uri="{BB962C8B-B14F-4D97-AF65-F5344CB8AC3E}">
        <p14:creationId xmlns:p14="http://schemas.microsoft.com/office/powerpoint/2010/main" val="2602069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2C797A-C4D1-4F30-9CF7-5064FB37AF30}"/>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1434EF52-AE08-415D-ABAC-34E55121E6CA}"/>
              </a:ext>
            </a:extLst>
          </p:cNvPr>
          <p:cNvSpPr>
            <a:spLocks noGrp="1"/>
          </p:cNvSpPr>
          <p:nvPr>
            <p:ph idx="1"/>
          </p:nvPr>
        </p:nvSpPr>
        <p:spPr/>
        <p:txBody>
          <a:bodyPr/>
          <a:lstStyle/>
          <a:p>
            <a:r>
              <a:rPr lang="nl-NL" b="0" i="0" dirty="0">
                <a:solidFill>
                  <a:srgbClr val="444444"/>
                </a:solidFill>
                <a:effectLst/>
                <a:latin typeface="Livvic"/>
              </a:rPr>
              <a:t> In de DSM moet een cliënt, om de classificatie depressie te hebben, voldoen aan minimaal vijf van de negen criteria. Als je alle mogelijke combinaties zou uitproberen, kom je op 256 verschillende uit. Dat betekent dat er 256 verschillende manieren mogelijk zijn waarop iemand volgens de DSM depressief kan zijn.</a:t>
            </a:r>
          </a:p>
          <a:p>
            <a:endParaRPr lang="nl-NL" dirty="0">
              <a:solidFill>
                <a:srgbClr val="444444"/>
              </a:solidFill>
              <a:latin typeface="Livvic"/>
            </a:endParaRPr>
          </a:p>
          <a:p>
            <a:r>
              <a:rPr lang="nl-NL" b="0" i="0" dirty="0">
                <a:solidFill>
                  <a:srgbClr val="444444"/>
                </a:solidFill>
                <a:effectLst/>
                <a:latin typeface="Livvic"/>
              </a:rPr>
              <a:t>Baseer daar maar eens een behandeling op. Dit </a:t>
            </a:r>
            <a:r>
              <a:rPr lang="nl-NL" b="0" i="1" dirty="0">
                <a:solidFill>
                  <a:srgbClr val="444444"/>
                </a:solidFill>
                <a:effectLst/>
                <a:latin typeface="Livvic"/>
              </a:rPr>
              <a:t>moet</a:t>
            </a:r>
            <a:r>
              <a:rPr lang="nl-NL" b="0" i="0" dirty="0">
                <a:solidFill>
                  <a:srgbClr val="444444"/>
                </a:solidFill>
                <a:effectLst/>
                <a:latin typeface="Livvic"/>
              </a:rPr>
              <a:t> maatwerk zijn, gericht op de combinatie van symptomen van </a:t>
            </a:r>
            <a:r>
              <a:rPr lang="nl-NL" b="0" i="1" dirty="0">
                <a:solidFill>
                  <a:srgbClr val="444444"/>
                </a:solidFill>
                <a:effectLst/>
                <a:latin typeface="Livvic"/>
              </a:rPr>
              <a:t>deze</a:t>
            </a:r>
            <a:r>
              <a:rPr lang="nl-NL" b="0" i="0" dirty="0">
                <a:solidFill>
                  <a:srgbClr val="444444"/>
                </a:solidFill>
                <a:effectLst/>
                <a:latin typeface="Livvic"/>
              </a:rPr>
              <a:t> zorgvrager.</a:t>
            </a:r>
            <a:endParaRPr lang="nl-NL" dirty="0"/>
          </a:p>
        </p:txBody>
      </p:sp>
    </p:spTree>
    <p:extLst>
      <p:ext uri="{BB962C8B-B14F-4D97-AF65-F5344CB8AC3E}">
        <p14:creationId xmlns:p14="http://schemas.microsoft.com/office/powerpoint/2010/main" val="3799284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B9AA4D-4851-498F-9D20-952BC78719AE}"/>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91970A2F-0903-4E47-9093-1D56FCEF28F4}"/>
              </a:ext>
            </a:extLst>
          </p:cNvPr>
          <p:cNvSpPr>
            <a:spLocks noGrp="1"/>
          </p:cNvSpPr>
          <p:nvPr>
            <p:ph idx="1"/>
          </p:nvPr>
        </p:nvSpPr>
        <p:spPr/>
        <p:txBody>
          <a:bodyPr/>
          <a:lstStyle/>
          <a:p>
            <a:r>
              <a:rPr lang="nl-NL" dirty="0">
                <a:solidFill>
                  <a:srgbClr val="444444"/>
                </a:solidFill>
                <a:latin typeface="Livvic"/>
              </a:rPr>
              <a:t>K</a:t>
            </a:r>
            <a:r>
              <a:rPr lang="nl-NL" b="0" i="0" dirty="0">
                <a:solidFill>
                  <a:srgbClr val="444444"/>
                </a:solidFill>
                <a:effectLst/>
                <a:latin typeface="Livvic"/>
              </a:rPr>
              <a:t>rijgt de zorgvrager met een DSM-classificatie te maken, dan staat dat meestal in een behandelplan. Dit plan bevat altijd de beschrijvende diagnose, hoe de klachten eruitzien en hoe dat zo gekomen is, </a:t>
            </a:r>
            <a:r>
              <a:rPr lang="nl-NL" b="0" i="1" dirty="0">
                <a:solidFill>
                  <a:srgbClr val="444444"/>
                </a:solidFill>
                <a:effectLst/>
                <a:latin typeface="Livvic"/>
              </a:rPr>
              <a:t>en</a:t>
            </a:r>
            <a:r>
              <a:rPr lang="nl-NL" b="0" i="0" dirty="0">
                <a:solidFill>
                  <a:srgbClr val="444444"/>
                </a:solidFill>
                <a:effectLst/>
                <a:latin typeface="Livvic"/>
              </a:rPr>
              <a:t> de DSM-classificatie.</a:t>
            </a:r>
            <a:endParaRPr lang="nl-NL" dirty="0"/>
          </a:p>
        </p:txBody>
      </p:sp>
    </p:spTree>
    <p:extLst>
      <p:ext uri="{BB962C8B-B14F-4D97-AF65-F5344CB8AC3E}">
        <p14:creationId xmlns:p14="http://schemas.microsoft.com/office/powerpoint/2010/main" val="1316649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59EB2C-1F49-47E2-A7B2-7E06E24A81ED}"/>
              </a:ext>
            </a:extLst>
          </p:cNvPr>
          <p:cNvSpPr>
            <a:spLocks noGrp="1"/>
          </p:cNvSpPr>
          <p:nvPr>
            <p:ph type="title"/>
          </p:nvPr>
        </p:nvSpPr>
        <p:spPr>
          <a:xfrm>
            <a:off x="967666" y="365126"/>
            <a:ext cx="10386134" cy="726828"/>
          </a:xfrm>
        </p:spPr>
        <p:txBody>
          <a:bodyPr>
            <a:noAutofit/>
          </a:bodyPr>
          <a:lstStyle/>
          <a:p>
            <a:r>
              <a:rPr lang="nl-NL" sz="2000" b="0" i="0" dirty="0">
                <a:solidFill>
                  <a:srgbClr val="444444"/>
                </a:solidFill>
                <a:effectLst/>
                <a:latin typeface="Livvic"/>
              </a:rPr>
              <a:t>In de psychologie en psychiatrie is er een verschil tussen een classificatie en een diagnose.</a:t>
            </a:r>
            <a:br>
              <a:rPr lang="nl-NL" sz="2000" b="0" i="0" dirty="0">
                <a:solidFill>
                  <a:srgbClr val="444444"/>
                </a:solidFill>
                <a:effectLst/>
                <a:latin typeface="Livvic"/>
              </a:rPr>
            </a:br>
            <a:endParaRPr lang="nl-NL" sz="2000" dirty="0"/>
          </a:p>
        </p:txBody>
      </p:sp>
      <p:sp>
        <p:nvSpPr>
          <p:cNvPr id="3" name="Tijdelijke aanduiding voor inhoud 2">
            <a:extLst>
              <a:ext uri="{FF2B5EF4-FFF2-40B4-BE49-F238E27FC236}">
                <a16:creationId xmlns:a16="http://schemas.microsoft.com/office/drawing/2014/main" id="{DC93CAC1-9E94-487E-AC98-488D29ADCC2F}"/>
              </a:ext>
            </a:extLst>
          </p:cNvPr>
          <p:cNvSpPr>
            <a:spLocks noGrp="1"/>
          </p:cNvSpPr>
          <p:nvPr>
            <p:ph idx="1"/>
          </p:nvPr>
        </p:nvSpPr>
        <p:spPr>
          <a:xfrm>
            <a:off x="838200" y="1091954"/>
            <a:ext cx="10515600" cy="5085009"/>
          </a:xfrm>
        </p:spPr>
        <p:txBody>
          <a:bodyPr>
            <a:normAutofit lnSpcReduction="10000"/>
          </a:bodyPr>
          <a:lstStyle/>
          <a:p>
            <a:pPr algn="l"/>
            <a:endParaRPr lang="nl-NL" b="0" i="0" dirty="0">
              <a:solidFill>
                <a:srgbClr val="444444"/>
              </a:solidFill>
              <a:effectLst/>
              <a:latin typeface="Livvic"/>
            </a:endParaRPr>
          </a:p>
          <a:p>
            <a:pPr marL="0" indent="0" algn="l">
              <a:buNone/>
            </a:pPr>
            <a:r>
              <a:rPr lang="nl-NL" b="0" i="0" dirty="0">
                <a:solidFill>
                  <a:srgbClr val="444444"/>
                </a:solidFill>
                <a:effectLst/>
                <a:latin typeface="Livvic"/>
              </a:rPr>
              <a:t>Een diagnose is beschrijvend: een kort verhaaltje over de persoon. Daarin komen meestal de volgende onderdelen terug:</a:t>
            </a:r>
          </a:p>
          <a:p>
            <a:pPr algn="l">
              <a:buFont typeface="Arial" panose="020B0604020202020204" pitchFamily="34" charset="0"/>
              <a:buChar char="•"/>
            </a:pPr>
            <a:endParaRPr lang="nl-NL" b="0" i="0" dirty="0">
              <a:effectLst/>
              <a:latin typeface="Livvic"/>
            </a:endParaRPr>
          </a:p>
          <a:p>
            <a:pPr algn="l">
              <a:buFont typeface="Arial" panose="020B0604020202020204" pitchFamily="34" charset="0"/>
              <a:buChar char="•"/>
            </a:pPr>
            <a:r>
              <a:rPr lang="nl-NL" sz="2000" b="0" i="1" dirty="0">
                <a:effectLst/>
                <a:latin typeface="Livvic"/>
              </a:rPr>
              <a:t>Risicofactoren</a:t>
            </a:r>
            <a:r>
              <a:rPr lang="nl-NL" sz="2000" b="0" i="1" dirty="0">
                <a:solidFill>
                  <a:srgbClr val="444444"/>
                </a:solidFill>
                <a:effectLst/>
                <a:latin typeface="Livvic"/>
              </a:rPr>
              <a:t> (kwetsbaarheden) en beschermende factoren vanuit biologie, sociale ervaringen en psychologie;</a:t>
            </a:r>
          </a:p>
          <a:p>
            <a:pPr algn="l">
              <a:buFont typeface="Arial" panose="020B0604020202020204" pitchFamily="34" charset="0"/>
              <a:buChar char="•"/>
            </a:pPr>
            <a:r>
              <a:rPr lang="nl-NL" sz="2000" b="0" i="1" dirty="0">
                <a:solidFill>
                  <a:srgbClr val="444444"/>
                </a:solidFill>
                <a:effectLst/>
                <a:latin typeface="Livvic"/>
              </a:rPr>
              <a:t>De </a:t>
            </a:r>
            <a:r>
              <a:rPr lang="nl-NL" sz="2000" b="0" i="1" dirty="0">
                <a:effectLst/>
                <a:latin typeface="Livvic"/>
              </a:rPr>
              <a:t>beïnvloeding</a:t>
            </a:r>
            <a:r>
              <a:rPr lang="nl-NL" sz="2000" b="0" i="1" dirty="0">
                <a:solidFill>
                  <a:srgbClr val="444444"/>
                </a:solidFill>
                <a:effectLst/>
                <a:latin typeface="Livvic"/>
              </a:rPr>
              <a:t> daartussen;</a:t>
            </a:r>
          </a:p>
          <a:p>
            <a:pPr algn="l">
              <a:buFont typeface="Arial" panose="020B0604020202020204" pitchFamily="34" charset="0"/>
              <a:buChar char="•"/>
            </a:pPr>
            <a:r>
              <a:rPr lang="nl-NL" sz="2000" b="0" i="1" dirty="0">
                <a:solidFill>
                  <a:srgbClr val="444444"/>
                </a:solidFill>
                <a:effectLst/>
                <a:latin typeface="Livvic"/>
              </a:rPr>
              <a:t>Hoe er in dit samenspel </a:t>
            </a:r>
            <a:r>
              <a:rPr lang="nl-NL" sz="2000" b="0" i="1" dirty="0">
                <a:effectLst/>
                <a:latin typeface="Livvic"/>
              </a:rPr>
              <a:t>problemen, aandoeningen of stoornissen</a:t>
            </a:r>
            <a:r>
              <a:rPr lang="nl-NL" sz="2000" b="0" i="1" dirty="0">
                <a:solidFill>
                  <a:srgbClr val="7030A0"/>
                </a:solidFill>
                <a:effectLst/>
                <a:latin typeface="Livvic"/>
              </a:rPr>
              <a:t> </a:t>
            </a:r>
            <a:r>
              <a:rPr lang="nl-NL" sz="2000" b="0" i="1" dirty="0">
                <a:solidFill>
                  <a:srgbClr val="444444"/>
                </a:solidFill>
                <a:effectLst/>
                <a:latin typeface="Livvic"/>
              </a:rPr>
              <a:t>ontstaan.</a:t>
            </a:r>
          </a:p>
          <a:p>
            <a:pPr marL="0" indent="0">
              <a:buNone/>
            </a:pPr>
            <a:endParaRPr lang="nl-NL" dirty="0"/>
          </a:p>
          <a:p>
            <a:pPr marL="0" indent="0">
              <a:buNone/>
            </a:pPr>
            <a:r>
              <a:rPr lang="nl-NL" b="0" i="0" dirty="0">
                <a:solidFill>
                  <a:srgbClr val="444444"/>
                </a:solidFill>
                <a:effectLst/>
                <a:latin typeface="Livvic"/>
              </a:rPr>
              <a:t>De classificatie komt tot stand door de ontstane aandoening of stoornis </a:t>
            </a:r>
            <a:r>
              <a:rPr lang="nl-NL" dirty="0">
                <a:solidFill>
                  <a:srgbClr val="444444"/>
                </a:solidFill>
                <a:latin typeface="Livvic"/>
              </a:rPr>
              <a:t>in te delen</a:t>
            </a:r>
            <a:r>
              <a:rPr lang="nl-NL" b="0" i="0" dirty="0">
                <a:solidFill>
                  <a:srgbClr val="444444"/>
                </a:solidFill>
                <a:effectLst/>
                <a:latin typeface="Livvic"/>
              </a:rPr>
              <a:t> in de DSM.</a:t>
            </a:r>
          </a:p>
          <a:p>
            <a:pPr marL="0" indent="0">
              <a:buNone/>
            </a:pPr>
            <a:r>
              <a:rPr lang="nl-NL" dirty="0">
                <a:solidFill>
                  <a:srgbClr val="444444"/>
                </a:solidFill>
                <a:latin typeface="Livvic"/>
              </a:rPr>
              <a:t>Dit mag uitsluitend uitgevoerd worden door de behandelaar.</a:t>
            </a:r>
            <a:endParaRPr lang="nl-NL" dirty="0"/>
          </a:p>
        </p:txBody>
      </p:sp>
    </p:spTree>
    <p:extLst>
      <p:ext uri="{BB962C8B-B14F-4D97-AF65-F5344CB8AC3E}">
        <p14:creationId xmlns:p14="http://schemas.microsoft.com/office/powerpoint/2010/main" val="400208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F8D98-634F-4350-BB90-5326B9FC2EA9}"/>
              </a:ext>
            </a:extLst>
          </p:cNvPr>
          <p:cNvSpPr>
            <a:spLocks noGrp="1"/>
          </p:cNvSpPr>
          <p:nvPr>
            <p:ph type="title"/>
          </p:nvPr>
        </p:nvSpPr>
        <p:spPr/>
        <p:txBody>
          <a:bodyPr/>
          <a:lstStyle/>
          <a:p>
            <a:r>
              <a:rPr lang="nl-NL" dirty="0"/>
              <a:t>Opdracht:</a:t>
            </a:r>
            <a:br>
              <a:rPr lang="nl-NL" dirty="0"/>
            </a:br>
            <a:r>
              <a:rPr lang="nl-NL" dirty="0"/>
              <a:t>Wat betekend dit voor de zorgkosten?</a:t>
            </a:r>
          </a:p>
        </p:txBody>
      </p:sp>
      <p:sp>
        <p:nvSpPr>
          <p:cNvPr id="3" name="Tijdelijke aanduiding voor inhoud 2">
            <a:extLst>
              <a:ext uri="{FF2B5EF4-FFF2-40B4-BE49-F238E27FC236}">
                <a16:creationId xmlns:a16="http://schemas.microsoft.com/office/drawing/2014/main" id="{15878BAD-2568-4562-9218-7011C851596E}"/>
              </a:ext>
            </a:extLst>
          </p:cNvPr>
          <p:cNvSpPr>
            <a:spLocks noGrp="1"/>
          </p:cNvSpPr>
          <p:nvPr>
            <p:ph idx="1"/>
          </p:nvPr>
        </p:nvSpPr>
        <p:spPr/>
        <p:txBody>
          <a:bodyPr>
            <a:normAutofit/>
          </a:bodyPr>
          <a:lstStyle/>
          <a:p>
            <a:r>
              <a:rPr lang="nl-NL" dirty="0"/>
              <a:t>Kijk op </a:t>
            </a:r>
            <a:r>
              <a:rPr lang="nl-NL" dirty="0">
                <a:hlinkClick r:id="rId2"/>
              </a:rPr>
              <a:t>https://www.zorgwijzer.nl/vergoeding/psychologie</a:t>
            </a:r>
            <a:r>
              <a:rPr lang="nl-NL" dirty="0"/>
              <a:t> </a:t>
            </a:r>
          </a:p>
          <a:p>
            <a:r>
              <a:rPr lang="nl-NL" dirty="0"/>
              <a:t>Met welke klachten/stoornissen kun je bij de zorgverzekering terecht?</a:t>
            </a:r>
          </a:p>
          <a:p>
            <a:r>
              <a:rPr lang="nl-NL" dirty="0"/>
              <a:t>Welke kosten worden vergoed uit het basispakket? Welke niet?</a:t>
            </a:r>
          </a:p>
          <a:p>
            <a:r>
              <a:rPr lang="nl-NL" dirty="0"/>
              <a:t>Is een DSM-classificatie noodzakelijk, om in aanmerking te komen voor vergoeding?</a:t>
            </a:r>
          </a:p>
          <a:p>
            <a:r>
              <a:rPr lang="nl-NL" dirty="0"/>
              <a:t>Is er verschil per verzekeraar?</a:t>
            </a:r>
          </a:p>
          <a:p>
            <a:r>
              <a:rPr lang="nl-NL" dirty="0"/>
              <a:t>Hoe zit dat met jouw zorgverzekering?</a:t>
            </a:r>
          </a:p>
          <a:p>
            <a:r>
              <a:rPr lang="nl-NL" dirty="0"/>
              <a:t>Wist je dit van tevoren?</a:t>
            </a:r>
          </a:p>
          <a:p>
            <a:endParaRPr lang="nl-NL" dirty="0"/>
          </a:p>
        </p:txBody>
      </p:sp>
    </p:spTree>
    <p:extLst>
      <p:ext uri="{BB962C8B-B14F-4D97-AF65-F5344CB8AC3E}">
        <p14:creationId xmlns:p14="http://schemas.microsoft.com/office/powerpoint/2010/main" val="150664276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480</Words>
  <Application>Microsoft Office PowerPoint</Application>
  <PresentationFormat>Breedbeeld</PresentationFormat>
  <Paragraphs>37</Paragraphs>
  <Slides>8</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8</vt:i4>
      </vt:variant>
    </vt:vector>
  </HeadingPairs>
  <TitlesOfParts>
    <vt:vector size="13" baseType="lpstr">
      <vt:lpstr>Arial</vt:lpstr>
      <vt:lpstr>Calibri</vt:lpstr>
      <vt:lpstr>Calibri Light</vt:lpstr>
      <vt:lpstr>Livvic</vt:lpstr>
      <vt:lpstr>Kantoorthema</vt:lpstr>
      <vt:lpstr>DSM</vt:lpstr>
      <vt:lpstr>Wat betekent DSM? </vt:lpstr>
      <vt:lpstr>PowerPoint-presentatie</vt:lpstr>
      <vt:lpstr>PowerPoint-presentatie</vt:lpstr>
      <vt:lpstr>PowerPoint-presentatie</vt:lpstr>
      <vt:lpstr>PowerPoint-presentatie</vt:lpstr>
      <vt:lpstr>In de psychologie en psychiatrie is er een verschil tussen een classificatie en een diagnose. </vt:lpstr>
      <vt:lpstr>Opdracht: Wat betekend dit voor de zorgkosten?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DSM</dc:title>
  <dc:creator>Dineke van der Ven</dc:creator>
  <cp:lastModifiedBy>Dineke van der Ven</cp:lastModifiedBy>
  <cp:revision>8</cp:revision>
  <dcterms:created xsi:type="dcterms:W3CDTF">2020-11-26T11:46:31Z</dcterms:created>
  <dcterms:modified xsi:type="dcterms:W3CDTF">2020-11-26T13:26:24Z</dcterms:modified>
</cp:coreProperties>
</file>